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8" r:id="rId3"/>
    <p:sldId id="269" r:id="rId4"/>
    <p:sldId id="268" r:id="rId5"/>
    <p:sldId id="270" r:id="rId6"/>
    <p:sldId id="272" r:id="rId7"/>
    <p:sldId id="273" r:id="rId8"/>
    <p:sldId id="274" r:id="rId9"/>
    <p:sldId id="275" r:id="rId10"/>
    <p:sldId id="276" r:id="rId11"/>
    <p:sldId id="277" r:id="rId12"/>
    <p:sldId id="278" r:id="rId13"/>
    <p:sldId id="259" r:id="rId14"/>
    <p:sldId id="279" r:id="rId15"/>
    <p:sldId id="266" r:id="rId16"/>
    <p:sldId id="261"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2B2B2"/>
    <a:srgbClr val="000000"/>
    <a:srgbClr val="F21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5028" autoAdjust="0"/>
  </p:normalViewPr>
  <p:slideViewPr>
    <p:cSldViewPr snapToGrid="0">
      <p:cViewPr varScale="1">
        <p:scale>
          <a:sx n="82" d="100"/>
          <a:sy n="82" d="100"/>
        </p:scale>
        <p:origin x="642"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40CBF-79CA-4E19-903A-7E541DABB2D4}" type="datetimeFigureOut">
              <a:rPr lang="en-US" smtClean="0"/>
              <a:t>4/13/2015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B3566-9625-48DC-A2A8-35BDF60C6B8A}" type="slidenum">
              <a:rPr lang="en-US" smtClean="0"/>
              <a:t>‹#›</a:t>
            </a:fld>
            <a:endParaRPr lang="en-US"/>
          </a:p>
        </p:txBody>
      </p:sp>
    </p:spTree>
    <p:extLst>
      <p:ext uri="{BB962C8B-B14F-4D97-AF65-F5344CB8AC3E}">
        <p14:creationId xmlns:p14="http://schemas.microsoft.com/office/powerpoint/2010/main" val="4065086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Hello, I’m</a:t>
            </a:r>
            <a:r>
              <a:rPr lang="en-US" baseline="0" dirty="0" smtClean="0"/>
              <a:t> Andrew Katz</a:t>
            </a:r>
          </a:p>
          <a:p>
            <a:r>
              <a:rPr lang="en-US" baseline="0" dirty="0" smtClean="0"/>
              <a:t>S: And I’m Sam </a:t>
            </a:r>
            <a:r>
              <a:rPr lang="en-US" baseline="0" dirty="0" err="1" smtClean="0"/>
              <a:t>Brause</a:t>
            </a:r>
            <a:r>
              <a:rPr lang="en-US" baseline="0" dirty="0" smtClean="0"/>
              <a:t>. We are from </a:t>
            </a:r>
            <a:r>
              <a:rPr lang="en-US" dirty="0" smtClean="0"/>
              <a:t>Mamaroneck</a:t>
            </a:r>
            <a:r>
              <a:rPr lang="en-US" baseline="0" dirty="0" smtClean="0"/>
              <a:t> High School, and we are here to present our solution to the mobile application development competition.</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a:t>
            </a:fld>
            <a:endParaRPr lang="en-US"/>
          </a:p>
        </p:txBody>
      </p:sp>
    </p:spTree>
    <p:extLst>
      <p:ext uri="{BB962C8B-B14F-4D97-AF65-F5344CB8AC3E}">
        <p14:creationId xmlns:p14="http://schemas.microsoft.com/office/powerpoint/2010/main" val="224962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a:t>
            </a:r>
            <a:r>
              <a:rPr lang="en-US" baseline="0" dirty="0" smtClean="0"/>
              <a:t> then had to debug the app again.</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10</a:t>
            </a:fld>
            <a:endParaRPr lang="en-US"/>
          </a:p>
        </p:txBody>
      </p:sp>
    </p:spTree>
    <p:extLst>
      <p:ext uri="{BB962C8B-B14F-4D97-AF65-F5344CB8AC3E}">
        <p14:creationId xmlns:p14="http://schemas.microsoft.com/office/powerpoint/2010/main" val="289747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 Lastly, we had users test the app</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11</a:t>
            </a:fld>
            <a:endParaRPr lang="en-US"/>
          </a:p>
        </p:txBody>
      </p:sp>
    </p:spTree>
    <p:extLst>
      <p:ext uri="{BB962C8B-B14F-4D97-AF65-F5344CB8AC3E}">
        <p14:creationId xmlns:p14="http://schemas.microsoft.com/office/powerpoint/2010/main" val="375167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After we finished our</a:t>
            </a:r>
            <a:r>
              <a:rPr lang="en-US" baseline="0" dirty="0" smtClean="0"/>
              <a:t> app, we packaged the app along with our documentation, and submitted it for review on 2 DVDs</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12</a:t>
            </a:fld>
            <a:endParaRPr lang="en-US"/>
          </a:p>
        </p:txBody>
      </p:sp>
    </p:spTree>
    <p:extLst>
      <p:ext uri="{BB962C8B-B14F-4D97-AF65-F5344CB8AC3E}">
        <p14:creationId xmlns:p14="http://schemas.microsoft.com/office/powerpoint/2010/main" val="3712217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We used three tools:</a:t>
            </a:r>
            <a:r>
              <a:rPr lang="en-US" baseline="0" dirty="0" smtClean="0"/>
              <a:t> Android Studio for designing the app, </a:t>
            </a:r>
            <a:r>
              <a:rPr lang="en-US" baseline="0" dirty="0" err="1" smtClean="0"/>
              <a:t>Github</a:t>
            </a:r>
            <a:r>
              <a:rPr lang="en-US" baseline="0" dirty="0" smtClean="0"/>
              <a:t> for collaboration and version control, and Microsoft Word for writing the additional </a:t>
            </a:r>
            <a:r>
              <a:rPr lang="en-US" baseline="0" dirty="0" err="1" smtClean="0"/>
              <a:t>documention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13</a:t>
            </a:fld>
            <a:endParaRPr lang="en-US"/>
          </a:p>
        </p:txBody>
      </p:sp>
    </p:spTree>
    <p:extLst>
      <p:ext uri="{BB962C8B-B14F-4D97-AF65-F5344CB8AC3E}">
        <p14:creationId xmlns:p14="http://schemas.microsoft.com/office/powerpoint/2010/main" val="1146701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 wrote two different forms</a:t>
            </a:r>
            <a:r>
              <a:rPr lang="en-US" baseline="0" dirty="0" smtClean="0"/>
              <a:t> of documentation: Documentation that covered the entire app, including screenshots and instructions for testing, and documentation within the code, describing classes and methods.</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14</a:t>
            </a:fld>
            <a:endParaRPr lang="en-US"/>
          </a:p>
        </p:txBody>
      </p:sp>
    </p:spTree>
    <p:extLst>
      <p:ext uri="{BB962C8B-B14F-4D97-AF65-F5344CB8AC3E}">
        <p14:creationId xmlns:p14="http://schemas.microsoft.com/office/powerpoint/2010/main" val="354974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Here</a:t>
            </a:r>
            <a:r>
              <a:rPr lang="en-US" baseline="0" dirty="0" smtClean="0"/>
              <a:t> is our app’s icon. We used our school’s logo as our app icon, to make it recognizable among the students.</a:t>
            </a:r>
          </a:p>
          <a:p>
            <a:r>
              <a:rPr lang="en-US" baseline="0" dirty="0" smtClean="0"/>
              <a:t>[click]</a:t>
            </a:r>
          </a:p>
          <a:p>
            <a:r>
              <a:rPr lang="en-US" baseline="0" dirty="0" smtClean="0"/>
              <a:t>A: This is the main screen of our app. Our app displays a list of events from a file included with the app. In portrait, a banner of images is also displayed.</a:t>
            </a:r>
          </a:p>
          <a:p>
            <a:r>
              <a:rPr lang="en-US" baseline="0" dirty="0" smtClean="0"/>
              <a:t>[click]</a:t>
            </a:r>
          </a:p>
          <a:p>
            <a:r>
              <a:rPr lang="en-US" baseline="0" dirty="0" smtClean="0"/>
              <a:t>S: When an event is clicked on, it is displayed in a more detailed view offering actions to the user.</a:t>
            </a:r>
          </a:p>
          <a:p>
            <a:r>
              <a:rPr lang="en-US" baseline="0" dirty="0" smtClean="0"/>
              <a:t>[click]</a:t>
            </a:r>
          </a:p>
          <a:p>
            <a:r>
              <a:rPr lang="en-US" baseline="0" dirty="0" smtClean="0"/>
              <a:t>A: Most events have an organizer, and with these events, a button is displayed allowing the user to contact the organizer.</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15</a:t>
            </a:fld>
            <a:endParaRPr lang="en-US"/>
          </a:p>
        </p:txBody>
      </p:sp>
    </p:spTree>
    <p:extLst>
      <p:ext uri="{BB962C8B-B14F-4D97-AF65-F5344CB8AC3E}">
        <p14:creationId xmlns:p14="http://schemas.microsoft.com/office/powerpoint/2010/main" val="1149755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Please</a:t>
            </a:r>
            <a:r>
              <a:rPr lang="en-US" baseline="0" dirty="0" smtClean="0"/>
              <a:t> give us a moment</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16</a:t>
            </a:fld>
            <a:endParaRPr lang="en-US"/>
          </a:p>
        </p:txBody>
      </p:sp>
    </p:spTree>
    <p:extLst>
      <p:ext uri="{BB962C8B-B14F-4D97-AF65-F5344CB8AC3E}">
        <p14:creationId xmlns:p14="http://schemas.microsoft.com/office/powerpoint/2010/main" val="332719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Thank you very much for your time, do you have any questions?</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17</a:t>
            </a:fld>
            <a:endParaRPr lang="en-US"/>
          </a:p>
        </p:txBody>
      </p:sp>
    </p:spTree>
    <p:extLst>
      <p:ext uri="{BB962C8B-B14F-4D97-AF65-F5344CB8AC3E}">
        <p14:creationId xmlns:p14="http://schemas.microsoft.com/office/powerpoint/2010/main" val="207180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 were asked</a:t>
            </a:r>
            <a:r>
              <a:rPr lang="en-US" baseline="0" dirty="0" smtClean="0"/>
              <a:t> by our school to write a mobile App that announces events at our school, including dates, times, and contact information.</a:t>
            </a:r>
          </a:p>
          <a:p>
            <a:r>
              <a:rPr lang="en-US" baseline="0" dirty="0" smtClean="0"/>
              <a:t>S: We were to package an events list with the app, and include a banner of images.</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2</a:t>
            </a:fld>
            <a:endParaRPr lang="en-US"/>
          </a:p>
        </p:txBody>
      </p:sp>
    </p:spTree>
    <p:extLst>
      <p:ext uri="{BB962C8B-B14F-4D97-AF65-F5344CB8AC3E}">
        <p14:creationId xmlns:p14="http://schemas.microsoft.com/office/powerpoint/2010/main" val="71981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Our app addresses each</a:t>
            </a:r>
            <a:r>
              <a:rPr lang="en-US" baseline="0" dirty="0" smtClean="0"/>
              <a:t> aspect of the task.</a:t>
            </a:r>
          </a:p>
          <a:p>
            <a:r>
              <a:rPr lang="en-US" baseline="0" dirty="0" smtClean="0"/>
              <a:t>S: Our app’s main screen is an events list, and it has a banner of images from our school’ website. When an event is clicked on, the details view is opened, allowing the user to preform multiple actions, including emailing the event organizer, if available.</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3</a:t>
            </a:fld>
            <a:endParaRPr lang="en-US"/>
          </a:p>
        </p:txBody>
      </p:sp>
    </p:spTree>
    <p:extLst>
      <p:ext uri="{BB962C8B-B14F-4D97-AF65-F5344CB8AC3E}">
        <p14:creationId xmlns:p14="http://schemas.microsoft.com/office/powerpoint/2010/main" val="5798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 chose to write  our app for the android platform</a:t>
            </a:r>
            <a:r>
              <a:rPr lang="en-US" baseline="0" dirty="0" smtClean="0"/>
              <a:t> because, </a:t>
            </a:r>
            <a:r>
              <a:rPr lang="en-US" sz="1200" b="0" i="0" kern="1200" dirty="0" smtClean="0">
                <a:solidFill>
                  <a:schemeClr val="tx1"/>
                </a:solidFill>
                <a:effectLst/>
                <a:latin typeface="+mn-lt"/>
                <a:ea typeface="+mn-ea"/>
                <a:cs typeface="+mn-cs"/>
              </a:rPr>
              <a:t>International Data Corporation’s survey found android to be the most</a:t>
            </a:r>
            <a:r>
              <a:rPr lang="en-US" sz="1200" b="0" i="0" kern="1200" baseline="0" dirty="0" smtClean="0">
                <a:solidFill>
                  <a:schemeClr val="tx1"/>
                </a:solidFill>
                <a:effectLst/>
                <a:latin typeface="+mn-lt"/>
                <a:ea typeface="+mn-ea"/>
                <a:cs typeface="+mn-cs"/>
              </a:rPr>
              <a:t> prevalent smartphone </a:t>
            </a:r>
            <a:r>
              <a:rPr lang="en-US" sz="1200" b="0" i="0" kern="1200" baseline="0" dirty="0" err="1" smtClean="0">
                <a:solidFill>
                  <a:schemeClr val="tx1"/>
                </a:solidFill>
                <a:effectLst/>
                <a:latin typeface="+mn-lt"/>
                <a:ea typeface="+mn-ea"/>
                <a:cs typeface="+mn-cs"/>
              </a:rPr>
              <a:t>os</a:t>
            </a:r>
            <a:r>
              <a:rPr lang="en-US" sz="1200" b="0" i="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4</a:t>
            </a:fld>
            <a:endParaRPr lang="en-US"/>
          </a:p>
        </p:txBody>
      </p:sp>
    </p:spTree>
    <p:extLst>
      <p:ext uri="{BB962C8B-B14F-4D97-AF65-F5344CB8AC3E}">
        <p14:creationId xmlns:p14="http://schemas.microsoft.com/office/powerpoint/2010/main" val="258215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We</a:t>
            </a:r>
            <a:r>
              <a:rPr lang="en-US" baseline="0" dirty="0" smtClean="0"/>
              <a:t> followed a seven step design process, beginning with designing our user interface and ending with the release of our app.</a:t>
            </a:r>
          </a:p>
          <a:p>
            <a:r>
              <a:rPr lang="en-US" baseline="0" dirty="0" smtClean="0"/>
              <a:t>A: As e followed the process, we documented the app.</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5</a:t>
            </a:fld>
            <a:endParaRPr lang="en-US"/>
          </a:p>
        </p:txBody>
      </p:sp>
    </p:spTree>
    <p:extLst>
      <p:ext uri="{BB962C8B-B14F-4D97-AF65-F5344CB8AC3E}">
        <p14:creationId xmlns:p14="http://schemas.microsoft.com/office/powerpoint/2010/main" val="106979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The </a:t>
            </a:r>
            <a:r>
              <a:rPr lang="en-US" dirty="0" err="1" smtClean="0"/>
              <a:t>frst</a:t>
            </a:r>
            <a:r>
              <a:rPr lang="en-US" dirty="0" smtClean="0"/>
              <a:t> step was to design the basic</a:t>
            </a:r>
            <a:r>
              <a:rPr lang="en-US" baseline="0" dirty="0" smtClean="0"/>
              <a:t> user interface in Android Studio</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6</a:t>
            </a:fld>
            <a:endParaRPr lang="en-US"/>
          </a:p>
        </p:txBody>
      </p:sp>
    </p:spTree>
    <p:extLst>
      <p:ext uri="{BB962C8B-B14F-4D97-AF65-F5344CB8AC3E}">
        <p14:creationId xmlns:p14="http://schemas.microsoft.com/office/powerpoint/2010/main" val="83307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Next,</a:t>
            </a:r>
            <a:r>
              <a:rPr lang="en-US" baseline="0" dirty="0" smtClean="0"/>
              <a:t> we </a:t>
            </a:r>
            <a:r>
              <a:rPr lang="en-US" baseline="0" dirty="0" err="1" smtClean="0"/>
              <a:t>implamented</a:t>
            </a:r>
            <a:r>
              <a:rPr lang="en-US" baseline="0" dirty="0" smtClean="0"/>
              <a:t> the code behind the interface, to create a basic, functional app.</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7</a:t>
            </a:fld>
            <a:endParaRPr lang="en-US"/>
          </a:p>
        </p:txBody>
      </p:sp>
    </p:spTree>
    <p:extLst>
      <p:ext uri="{BB962C8B-B14F-4D97-AF65-F5344CB8AC3E}">
        <p14:creationId xmlns:p14="http://schemas.microsoft.com/office/powerpoint/2010/main" val="400662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 We then debugged our code.</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8</a:t>
            </a:fld>
            <a:endParaRPr lang="en-US"/>
          </a:p>
        </p:txBody>
      </p:sp>
    </p:spTree>
    <p:extLst>
      <p:ext uri="{BB962C8B-B14F-4D97-AF65-F5344CB8AC3E}">
        <p14:creationId xmlns:p14="http://schemas.microsoft.com/office/powerpoint/2010/main" val="384340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 continued expanding</a:t>
            </a:r>
            <a:r>
              <a:rPr lang="en-US" baseline="0" dirty="0" smtClean="0"/>
              <a:t> the functionality of the app to go beyond the requirements, and improve the design.</a:t>
            </a:r>
            <a:endParaRPr lang="en-US" dirty="0"/>
          </a:p>
        </p:txBody>
      </p:sp>
      <p:sp>
        <p:nvSpPr>
          <p:cNvPr id="4" name="Slide Number Placeholder 3"/>
          <p:cNvSpPr>
            <a:spLocks noGrp="1"/>
          </p:cNvSpPr>
          <p:nvPr>
            <p:ph type="sldNum" sz="quarter" idx="10"/>
          </p:nvPr>
        </p:nvSpPr>
        <p:spPr/>
        <p:txBody>
          <a:bodyPr/>
          <a:lstStyle/>
          <a:p>
            <a:fld id="{EB4B3566-9625-48DC-A2A8-35BDF60C6B8A}" type="slidenum">
              <a:rPr lang="en-US" smtClean="0"/>
              <a:t>9</a:t>
            </a:fld>
            <a:endParaRPr lang="en-US"/>
          </a:p>
        </p:txBody>
      </p:sp>
    </p:spTree>
    <p:extLst>
      <p:ext uri="{BB962C8B-B14F-4D97-AF65-F5344CB8AC3E}">
        <p14:creationId xmlns:p14="http://schemas.microsoft.com/office/powerpoint/2010/main" val="1757063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a:prstGeom prst="rect">
            <a:avLst/>
          </a:prstGeom>
        </p:spPr>
        <p:txBody>
          <a:bodyPr/>
          <a:lstStyle/>
          <a:p>
            <a:fld id="{48A87A34-81AB-432B-8DAE-1953F412C126}" type="datetimeFigureOut">
              <a:rPr lang="en-US" dirty="0"/>
              <a:t>4/13/2015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pic>
        <p:nvPicPr>
          <p:cNvPr id="15" name="Picture 14" descr="C0-HD-BTM.png"/>
          <p:cNvPicPr>
            <a:picLocks noChangeAspect="1"/>
          </p:cNvPicPr>
          <p:nvPr userDrawn="1"/>
        </p:nvPicPr>
        <p:blipFill rotWithShape="1">
          <a:blip r:embed="rId2">
            <a:extLst>
              <a:ext uri="{28A0092B-C50C-407E-A947-70E740481C1C}">
                <a14:useLocalDpi xmlns:a14="http://schemas.microsoft.com/office/drawing/2010/main" val="0"/>
              </a:ext>
            </a:extLst>
          </a:blip>
          <a:srcRect b="13530"/>
          <a:stretch/>
        </p:blipFill>
        <p:spPr>
          <a:xfrm>
            <a:off x="0" y="4708029"/>
            <a:ext cx="12192000" cy="2146943"/>
          </a:xfrm>
          <a:prstGeom prst="rect">
            <a:avLst/>
          </a:prstGeom>
        </p:spPr>
      </p:pic>
      <p:sp>
        <p:nvSpPr>
          <p:cNvPr id="17" name="Snip and Round Single Corner Rectangle 16"/>
          <p:cNvSpPr/>
          <p:nvPr userDrawn="1"/>
        </p:nvSpPr>
        <p:spPr>
          <a:xfrm>
            <a:off x="9961510" y="5158568"/>
            <a:ext cx="2230490" cy="1711398"/>
          </a:xfrm>
          <a:prstGeom prst="snipRoundRect">
            <a:avLst>
              <a:gd name="adj1" fmla="val 50000"/>
              <a:gd name="adj2" fmla="val 0"/>
            </a:avLst>
          </a:prstGeom>
          <a:solidFill>
            <a:srgbClr val="FFFFFF">
              <a:alpha val="7098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ttp://jacksonfbla.org/wp-content/uploads/2013/08/fbla_logo.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1849" t="7812"/>
          <a:stretch/>
        </p:blipFill>
        <p:spPr bwMode="auto">
          <a:xfrm>
            <a:off x="10220938" y="5216418"/>
            <a:ext cx="1900512" cy="1543452"/>
          </a:xfrm>
          <a:prstGeom prst="rect">
            <a:avLst/>
          </a:prstGeom>
          <a:noFill/>
          <a:extLst>
            <a:ext uri="{909E8E84-426E-40DD-AFC4-6F175D3DCCD1}">
              <a14:hiddenFill xmlns:a14="http://schemas.microsoft.com/office/drawing/2010/main">
                <a:solidFill>
                  <a:srgbClr val="FFFFFF"/>
                </a:solidFill>
              </a14:hiddenFill>
            </a:ext>
          </a:extLst>
        </p:spPr>
      </p:pic>
      <p:sp>
        <p:nvSpPr>
          <p:cNvPr id="19" name="Round Single Corner Rectangle 18"/>
          <p:cNvSpPr/>
          <p:nvPr userDrawn="1"/>
        </p:nvSpPr>
        <p:spPr>
          <a:xfrm>
            <a:off x="0" y="5892127"/>
            <a:ext cx="1371599" cy="957109"/>
          </a:xfrm>
          <a:prstGeom prst="round1Rect">
            <a:avLst/>
          </a:prstGeom>
          <a:solidFill>
            <a:srgbClr val="FFFFFF">
              <a:alpha val="7098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184" y="5733621"/>
            <a:ext cx="1243914" cy="1243914"/>
          </a:xfrm>
          <a:prstGeom prst="rect">
            <a:avLst/>
          </a:prstGeom>
        </p:spPr>
      </p:pic>
      <p:pic>
        <p:nvPicPr>
          <p:cNvPr id="21" name="Picture 20" descr="C0-HD-TOP.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rotWithShape="1">
          <a:blip r:embed="rId2">
            <a:extLst>
              <a:ext uri="{28A0092B-C50C-407E-A947-70E740481C1C}">
                <a14:useLocalDpi xmlns:a14="http://schemas.microsoft.com/office/drawing/2010/main" val="0"/>
              </a:ext>
            </a:extLst>
          </a:blip>
          <a:srcRect b="8794"/>
          <a:stretch/>
        </p:blipFill>
        <p:spPr>
          <a:xfrm>
            <a:off x="0" y="4578351"/>
            <a:ext cx="12192000" cy="226451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a:prstGeom prst="rect">
            <a:avLst/>
          </a:prstGeom>
        </p:spPr>
        <p:txBody>
          <a:bodyPr/>
          <a:lstStyle>
            <a:lvl1pPr algn="r">
              <a:defRPr/>
            </a:lvl1pPr>
          </a:lstStyle>
          <a:p>
            <a:fld id="{48A87A34-81AB-432B-8DAE-1953F412C126}" type="datetimeFigureOut">
              <a:rPr lang="en-US" dirty="0"/>
              <a:pPr/>
              <a:t>4/13/2015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a:prstGeom prst="rect">
            <a:avLst/>
          </a:prstGeom>
        </p:spPr>
        <p:txBody>
          <a:bodyPr/>
          <a:lstStyle>
            <a:lvl1pPr algn="r">
              <a:defRPr/>
            </a:lvl1pPr>
          </a:lstStyle>
          <a:p>
            <a:fld id="{48A87A34-81AB-432B-8DAE-1953F412C126}" type="datetimeFigureOut">
              <a:rPr lang="en-US" dirty="0"/>
              <a:pPr/>
              <a:t>4/13/2015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3" name="Snip and Round Single Corner Rectangle 2"/>
          <p:cNvSpPr/>
          <p:nvPr userDrawn="1"/>
        </p:nvSpPr>
        <p:spPr>
          <a:xfrm>
            <a:off x="10291488" y="5305785"/>
            <a:ext cx="1900512" cy="1543452"/>
          </a:xfrm>
          <a:prstGeom prst="snipRoundRect">
            <a:avLst>
              <a:gd name="adj1" fmla="val 50000"/>
              <a:gd name="adj2" fmla="val 0"/>
            </a:avLst>
          </a:prstGeom>
          <a:solidFill>
            <a:srgbClr val="FFFFFF">
              <a:alpha val="7098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0-HD-BTM.png"/>
          <p:cNvPicPr>
            <a:picLocks noChangeAspect="1"/>
          </p:cNvPicPr>
          <p:nvPr userDrawn="1"/>
        </p:nvPicPr>
        <p:blipFill rotWithShape="1">
          <a:blip r:embed="rId2">
            <a:extLst>
              <a:ext uri="{28A0092B-C50C-407E-A947-70E740481C1C}">
                <a14:useLocalDpi xmlns:a14="http://schemas.microsoft.com/office/drawing/2010/main" val="0"/>
              </a:ext>
            </a:extLst>
          </a:blip>
          <a:srcRect b="12554"/>
          <a:stretch/>
        </p:blipFill>
        <p:spPr>
          <a:xfrm>
            <a:off x="0" y="4708029"/>
            <a:ext cx="12192000" cy="2171166"/>
          </a:xfrm>
          <a:prstGeom prst="rect">
            <a:avLst/>
          </a:prstGeom>
        </p:spPr>
      </p:pic>
      <p:sp>
        <p:nvSpPr>
          <p:cNvPr id="17" name="Snip and Round Single Corner Rectangle 16"/>
          <p:cNvSpPr/>
          <p:nvPr userDrawn="1"/>
        </p:nvSpPr>
        <p:spPr>
          <a:xfrm>
            <a:off x="9961510" y="5158568"/>
            <a:ext cx="2230490" cy="1711398"/>
          </a:xfrm>
          <a:prstGeom prst="snipRoundRect">
            <a:avLst>
              <a:gd name="adj1" fmla="val 50000"/>
              <a:gd name="adj2" fmla="val 0"/>
            </a:avLst>
          </a:prstGeom>
          <a:solidFill>
            <a:srgbClr val="FFFFFF">
              <a:alpha val="7098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http://jacksonfbla.org/wp-content/uploads/2013/08/fbla_logo.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1849" t="7812"/>
          <a:stretch/>
        </p:blipFill>
        <p:spPr bwMode="auto">
          <a:xfrm>
            <a:off x="10220938" y="5216418"/>
            <a:ext cx="1900512" cy="1543452"/>
          </a:xfrm>
          <a:prstGeom prst="rect">
            <a:avLst/>
          </a:prstGeom>
          <a:noFill/>
          <a:extLst>
            <a:ext uri="{909E8E84-426E-40DD-AFC4-6F175D3DCCD1}">
              <a14:hiddenFill xmlns:a14="http://schemas.microsoft.com/office/drawing/2010/main">
                <a:solidFill>
                  <a:srgbClr val="FFFFFF"/>
                </a:solidFill>
              </a14:hiddenFill>
            </a:ext>
          </a:extLst>
        </p:spPr>
      </p:pic>
      <p:sp>
        <p:nvSpPr>
          <p:cNvPr id="19" name="Round Single Corner Rectangle 18"/>
          <p:cNvSpPr/>
          <p:nvPr userDrawn="1"/>
        </p:nvSpPr>
        <p:spPr>
          <a:xfrm>
            <a:off x="0" y="5892127"/>
            <a:ext cx="1371599" cy="987068"/>
          </a:xfrm>
          <a:prstGeom prst="round1Rect">
            <a:avLst/>
          </a:prstGeom>
          <a:solidFill>
            <a:srgbClr val="FFFFFF">
              <a:alpha val="7098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184" y="5733621"/>
            <a:ext cx="1243914" cy="1243914"/>
          </a:xfrm>
          <a:prstGeom prst="rect">
            <a:avLst/>
          </a:prstGeom>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a:prstGeom prst="rect">
            <a:avLst/>
          </a:prstGeom>
        </p:spPr>
        <p:txBody>
          <a:bodyPr/>
          <a:lstStyle>
            <a:lvl1pPr algn="r">
              <a:defRPr/>
            </a:lvl1pPr>
          </a:lstStyle>
          <a:p>
            <a:fld id="{48A87A34-81AB-432B-8DAE-1953F412C126}" type="datetimeFigureOut">
              <a:rPr lang="en-US" dirty="0"/>
              <a:pPr/>
              <a:t>4/13/2015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a:prstGeom prst="rect">
            <a:avLst/>
          </a:prstGeom>
        </p:spPr>
        <p:txBody>
          <a:bodyPr/>
          <a:lstStyle>
            <a:lvl1pPr algn="r">
              <a:defRPr/>
            </a:lvl1pPr>
          </a:lstStyle>
          <a:p>
            <a:fld id="{48A87A34-81AB-432B-8DAE-1953F412C126}" type="datetimeFigureOut">
              <a:rPr lang="en-US" dirty="0"/>
              <a:pPr/>
              <a:t>4/13/2015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52521"/>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pic>
        <p:nvPicPr>
          <p:cNvPr id="8" name="Picture 7" descr="http://jacksonfbla.org/wp-content/uploads/2013/08/fbla_logo.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1849" t="7812"/>
          <a:stretch/>
        </p:blipFill>
        <p:spPr bwMode="auto">
          <a:xfrm>
            <a:off x="10340650" y="8477"/>
            <a:ext cx="1900512" cy="15434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37" y="0"/>
            <a:ext cx="1243914" cy="1243914"/>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595360" y="6356350"/>
            <a:ext cx="2910840" cy="365125"/>
          </a:xfrm>
          <a:prstGeom prst="rect">
            <a:avLst/>
          </a:prstGeom>
        </p:spPr>
        <p:txBody>
          <a:bodyPr/>
          <a:lstStyle/>
          <a:p>
            <a:fld id="{48A87A34-81AB-432B-8DAE-1953F412C126}" type="datetimeFigureOut">
              <a:rPr lang="en-US" dirty="0"/>
              <a:t>4/13/2015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pic>
        <p:nvPicPr>
          <p:cNvPr id="8" name="Picture 7" descr="http://jacksonfbla.org/wp-content/uploads/2013/08/fbla_logo.jpg"/>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l="11849" t="7812"/>
          <a:stretch/>
        </p:blipFill>
        <p:spPr bwMode="auto">
          <a:xfrm>
            <a:off x="10227645" y="5216226"/>
            <a:ext cx="1900512" cy="15434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63843" y="5727881"/>
            <a:ext cx="1243914" cy="124391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hyperlink" Target="mailto:svbrause@gmail.com" TargetMode="External"/><Relationship Id="rId4" Type="http://schemas.openxmlformats.org/officeDocument/2006/relationships/hyperlink" Target="mailto:aakatz3@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002" y="600994"/>
            <a:ext cx="11593996" cy="1825096"/>
          </a:xfrm>
        </p:spPr>
        <p:txBody>
          <a:bodyPr>
            <a:normAutofit/>
          </a:bodyPr>
          <a:lstStyle/>
          <a:p>
            <a:pPr algn="ctr"/>
            <a:r>
              <a:rPr lang="en-US" sz="4800" dirty="0" smtClean="0"/>
              <a:t>Mobile Application Development</a:t>
            </a:r>
            <a:endParaRPr lang="en-US" sz="4800" dirty="0"/>
          </a:p>
        </p:txBody>
      </p:sp>
      <p:sp>
        <p:nvSpPr>
          <p:cNvPr id="3" name="Subtitle 2"/>
          <p:cNvSpPr>
            <a:spLocks noGrp="1"/>
          </p:cNvSpPr>
          <p:nvPr>
            <p:ph type="subTitle" idx="1"/>
          </p:nvPr>
        </p:nvSpPr>
        <p:spPr>
          <a:xfrm>
            <a:off x="774700" y="2426090"/>
            <a:ext cx="9448800" cy="685800"/>
          </a:xfrm>
        </p:spPr>
        <p:txBody>
          <a:bodyPr>
            <a:normAutofit/>
          </a:bodyPr>
          <a:lstStyle/>
          <a:p>
            <a:r>
              <a:rPr lang="en-US" sz="2400" dirty="0" smtClean="0"/>
              <a:t>Mamaroneck High School</a:t>
            </a:r>
            <a:endParaRPr lang="en-US" sz="2400" dirty="0"/>
          </a:p>
        </p:txBody>
      </p:sp>
      <p:grpSp>
        <p:nvGrpSpPr>
          <p:cNvPr id="4" name="Group 3"/>
          <p:cNvGrpSpPr/>
          <p:nvPr/>
        </p:nvGrpSpPr>
        <p:grpSpPr>
          <a:xfrm>
            <a:off x="1341784" y="3084982"/>
            <a:ext cx="4731098" cy="1661993"/>
            <a:chOff x="11377264" y="1178969"/>
            <a:chExt cx="2903295" cy="1019902"/>
          </a:xfrm>
        </p:grpSpPr>
        <p:pic>
          <p:nvPicPr>
            <p:cNvPr id="5" name="Picture 2" descr="https://fbcdn-profile-a.akamaihd.net/hprofile-ak-xfa1/v/t1.0-1/p320x320/10438557_392459417574073_8020700183090881959_n.jpg?oh=3e0b4fe51b39309b376778260a873bc8&amp;oe=55B607A4&amp;__gda__=1433900077_fc05d5f6525cf149fc5477132b3592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7264" y="1201656"/>
              <a:ext cx="997214" cy="9972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374478" y="1178969"/>
              <a:ext cx="1906081" cy="1019902"/>
            </a:xfrm>
            <a:prstGeom prst="rect">
              <a:avLst/>
            </a:prstGeom>
            <a:noFill/>
          </p:spPr>
          <p:txBody>
            <a:bodyPr wrap="square" rtlCol="0">
              <a:spAutoFit/>
            </a:bodyPr>
            <a:lstStyle/>
            <a:p>
              <a:r>
                <a:rPr lang="en-US" sz="3600" dirty="0" smtClean="0"/>
                <a:t>Andrew Katz</a:t>
              </a:r>
            </a:p>
            <a:p>
              <a:r>
                <a:rPr lang="en-US" sz="2400" dirty="0" smtClean="0">
                  <a:effectLst>
                    <a:outerShdw blurRad="38100" dist="38100" dir="2700000" algn="tl">
                      <a:srgbClr val="000000">
                        <a:alpha val="43137"/>
                      </a:srgbClr>
                    </a:outerShdw>
                  </a:effectLst>
                </a:rPr>
                <a:t>Lead Developer</a:t>
              </a:r>
            </a:p>
            <a:p>
              <a:r>
                <a:rPr lang="en-US" sz="1400" dirty="0" smtClean="0"/>
                <a:t>10</a:t>
              </a:r>
              <a:r>
                <a:rPr lang="en-US" sz="1400" baseline="30000" dirty="0" smtClean="0"/>
                <a:t>th</a:t>
              </a:r>
              <a:r>
                <a:rPr lang="en-US" sz="1400" dirty="0" smtClean="0"/>
                <a:t> Grade Student</a:t>
              </a:r>
            </a:p>
            <a:p>
              <a:r>
                <a:rPr lang="en-US" sz="1400" dirty="0" smtClean="0"/>
                <a:t>Mamaroneck High School</a:t>
              </a:r>
            </a:p>
            <a:p>
              <a:r>
                <a:rPr lang="en-US" sz="1400" dirty="0" smtClean="0">
                  <a:hlinkClick r:id="rId4"/>
                </a:rPr>
                <a:t>aakatz3@gmail.com</a:t>
              </a:r>
              <a:endParaRPr lang="en-US" sz="1400" dirty="0"/>
            </a:p>
          </p:txBody>
        </p:sp>
      </p:grpSp>
      <p:grpSp>
        <p:nvGrpSpPr>
          <p:cNvPr id="7" name="Group 6"/>
          <p:cNvGrpSpPr/>
          <p:nvPr/>
        </p:nvGrpSpPr>
        <p:grpSpPr>
          <a:xfrm>
            <a:off x="6775549" y="3121952"/>
            <a:ext cx="4739586" cy="1661993"/>
            <a:chOff x="3409131" y="3706762"/>
            <a:chExt cx="4739586" cy="1661993"/>
          </a:xfrm>
        </p:grpSpPr>
        <p:sp>
          <p:nvSpPr>
            <p:cNvPr id="8" name="TextBox 7"/>
            <p:cNvSpPr txBox="1"/>
            <p:nvPr/>
          </p:nvSpPr>
          <p:spPr>
            <a:xfrm>
              <a:off x="5034154" y="3706762"/>
              <a:ext cx="3114563" cy="1661993"/>
            </a:xfrm>
            <a:prstGeom prst="rect">
              <a:avLst/>
            </a:prstGeom>
            <a:noFill/>
          </p:spPr>
          <p:txBody>
            <a:bodyPr wrap="square" rtlCol="0">
              <a:spAutoFit/>
            </a:bodyPr>
            <a:lstStyle/>
            <a:p>
              <a:r>
                <a:rPr lang="en-US" sz="3600" dirty="0" smtClean="0">
                  <a:effectLst>
                    <a:outerShdw blurRad="38100" dist="38100" dir="2700000" algn="tl">
                      <a:srgbClr val="000000">
                        <a:alpha val="43137"/>
                      </a:srgbClr>
                    </a:outerShdw>
                  </a:effectLst>
                </a:rPr>
                <a:t>Sam </a:t>
              </a:r>
              <a:r>
                <a:rPr lang="en-US" sz="3600" dirty="0" err="1" smtClean="0">
                  <a:effectLst>
                    <a:outerShdw blurRad="38100" dist="38100" dir="2700000" algn="tl">
                      <a:srgbClr val="000000">
                        <a:alpha val="43137"/>
                      </a:srgbClr>
                    </a:outerShdw>
                  </a:effectLst>
                </a:rPr>
                <a:t>Brause</a:t>
              </a:r>
              <a:endParaRPr lang="en-US" sz="3600" dirty="0" smtClean="0">
                <a:effectLst>
                  <a:outerShdw blurRad="38100" dist="38100" dir="2700000" algn="tl">
                    <a:srgbClr val="000000">
                      <a:alpha val="43137"/>
                    </a:srgbClr>
                  </a:outerShdw>
                </a:effectLst>
              </a:endParaRPr>
            </a:p>
            <a:p>
              <a:r>
                <a:rPr lang="en-US" sz="2400" dirty="0" smtClean="0">
                  <a:effectLst>
                    <a:outerShdw blurRad="38100" dist="38100" dir="2700000" algn="tl">
                      <a:srgbClr val="000000">
                        <a:alpha val="43137"/>
                      </a:srgbClr>
                    </a:outerShdw>
                  </a:effectLst>
                </a:rPr>
                <a:t>Assistant Developer</a:t>
              </a:r>
            </a:p>
            <a:p>
              <a:r>
                <a:rPr lang="en-US" sz="1400" dirty="0"/>
                <a:t>9</a:t>
              </a:r>
              <a:r>
                <a:rPr lang="en-US" sz="1400" baseline="30000" dirty="0" smtClean="0"/>
                <a:t>th</a:t>
              </a:r>
              <a:r>
                <a:rPr lang="en-US" sz="1400" dirty="0" smtClean="0"/>
                <a:t> Grade Student</a:t>
              </a:r>
            </a:p>
            <a:p>
              <a:r>
                <a:rPr lang="en-US" sz="1400" dirty="0" smtClean="0"/>
                <a:t>Mamaroneck High School</a:t>
              </a:r>
            </a:p>
            <a:p>
              <a:r>
                <a:rPr lang="en-US" sz="1400" dirty="0" smtClean="0">
                  <a:hlinkClick r:id="rId5"/>
                </a:rPr>
                <a:t>svbrause@gmail.com</a:t>
              </a:r>
              <a:endParaRPr lang="en-US" sz="1400" dirty="0"/>
            </a:p>
          </p:txBody>
        </p:sp>
        <p:pic>
          <p:nvPicPr>
            <p:cNvPr id="9" name="Picture 2" descr="https://scontent-lga.xx.fbcdn.net/hphotos-xaf1/t31.0-8/10583006_326883837487441_1815382200864366219_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131" y="3706762"/>
              <a:ext cx="1661993" cy="16619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2371617"/>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Debug</a:t>
              </a:r>
              <a:endParaRPr lang="en-US" sz="1300" b="1" kern="1200" dirty="0">
                <a:solidFill>
                  <a:schemeClr val="tx1"/>
                </a:solidFill>
              </a:endParaRPr>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4" name="Picture 3"/>
          <p:cNvPicPr>
            <a:picLocks noChangeAspect="1"/>
          </p:cNvPicPr>
          <p:nvPr/>
        </p:nvPicPr>
        <p:blipFill>
          <a:blip r:embed="rId3"/>
          <a:stretch>
            <a:fillRect/>
          </a:stretch>
        </p:blipFill>
        <p:spPr>
          <a:xfrm>
            <a:off x="1947254" y="2321550"/>
            <a:ext cx="2385530" cy="4502899"/>
          </a:xfrm>
          <a:prstGeom prst="rect">
            <a:avLst/>
          </a:prstGeom>
        </p:spPr>
      </p:pic>
      <p:pic>
        <p:nvPicPr>
          <p:cNvPr id="15" name="Picture 14"/>
          <p:cNvPicPr>
            <a:picLocks noChangeAspect="1"/>
          </p:cNvPicPr>
          <p:nvPr/>
        </p:nvPicPr>
        <p:blipFill>
          <a:blip r:embed="rId4"/>
          <a:stretch>
            <a:fillRect/>
          </a:stretch>
        </p:blipFill>
        <p:spPr>
          <a:xfrm>
            <a:off x="4405403" y="2565743"/>
            <a:ext cx="6049812" cy="2980466"/>
          </a:xfrm>
          <a:prstGeom prst="rect">
            <a:avLst/>
          </a:prstGeom>
        </p:spPr>
      </p:pic>
    </p:spTree>
    <p:extLst>
      <p:ext uri="{BB962C8B-B14F-4D97-AF65-F5344CB8AC3E}">
        <p14:creationId xmlns:p14="http://schemas.microsoft.com/office/powerpoint/2010/main" val="82206916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Testing</a:t>
              </a:r>
              <a:endParaRPr lang="en-US" sz="1300" b="1" kern="1200" dirty="0">
                <a:solidFill>
                  <a:schemeClr val="tx1"/>
                </a:solidFill>
              </a:endParaRPr>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6" y="2567321"/>
            <a:ext cx="2165770" cy="38502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582" y="2567321"/>
            <a:ext cx="2155545" cy="383208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6749" y="2784127"/>
            <a:ext cx="6021237" cy="3386946"/>
          </a:xfrm>
          <a:prstGeom prst="rect">
            <a:avLst/>
          </a:prstGeom>
        </p:spPr>
      </p:pic>
    </p:spTree>
    <p:extLst>
      <p:ext uri="{BB962C8B-B14F-4D97-AF65-F5344CB8AC3E}">
        <p14:creationId xmlns:p14="http://schemas.microsoft.com/office/powerpoint/2010/main" val="45828092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Release</a:t>
              </a:r>
              <a:endParaRPr lang="en-US" sz="1300" b="1" kern="1200" dirty="0">
                <a:solidFill>
                  <a:schemeClr val="tx1"/>
                </a:solidFil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670" y="2355146"/>
            <a:ext cx="2008819" cy="357123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19" y="2355146"/>
            <a:ext cx="2008818" cy="3571232"/>
          </a:xfrm>
          <a:prstGeom prst="rect">
            <a:avLst/>
          </a:prstGeom>
        </p:spPr>
      </p:pic>
      <p:pic>
        <p:nvPicPr>
          <p:cNvPr id="13" name="Picture 12"/>
          <p:cNvPicPr>
            <a:picLocks noChangeAspect="1"/>
          </p:cNvPicPr>
          <p:nvPr/>
        </p:nvPicPr>
        <p:blipFill rotWithShape="1">
          <a:blip r:embed="rId5"/>
          <a:srcRect l="20086" t="17262"/>
          <a:stretch/>
        </p:blipFill>
        <p:spPr>
          <a:xfrm>
            <a:off x="4714655" y="2307868"/>
            <a:ext cx="6286306" cy="4092933"/>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16165" t="45702" r="53312" b="4990"/>
          <a:stretch/>
        </p:blipFill>
        <p:spPr>
          <a:xfrm>
            <a:off x="7944560" y="3462068"/>
            <a:ext cx="2965700" cy="2703614"/>
          </a:xfrm>
          <a:prstGeom prst="rect">
            <a:avLst/>
          </a:prstGeom>
        </p:spPr>
      </p:pic>
    </p:spTree>
    <p:extLst>
      <p:ext uri="{BB962C8B-B14F-4D97-AF65-F5344CB8AC3E}">
        <p14:creationId xmlns:p14="http://schemas.microsoft.com/office/powerpoint/2010/main" val="10390390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sp>
        <p:nvSpPr>
          <p:cNvPr id="3" name="Content Placeholder 2"/>
          <p:cNvSpPr>
            <a:spLocks noGrp="1"/>
          </p:cNvSpPr>
          <p:nvPr>
            <p:ph idx="1"/>
          </p:nvPr>
        </p:nvSpPr>
        <p:spPr>
          <a:xfrm>
            <a:off x="1300941" y="4661470"/>
            <a:ext cx="2222092" cy="425737"/>
          </a:xfrm>
        </p:spPr>
        <p:txBody>
          <a:bodyPr/>
          <a:lstStyle/>
          <a:p>
            <a:pPr marL="0" indent="0" algn="ctr">
              <a:buNone/>
            </a:pPr>
            <a:r>
              <a:rPr lang="en-US" dirty="0" smtClean="0"/>
              <a:t>Android Studio</a:t>
            </a:r>
            <a:endParaRPr lang="en-US" dirty="0"/>
          </a:p>
        </p:txBody>
      </p:sp>
      <p:pic>
        <p:nvPicPr>
          <p:cNvPr id="1026" name="Picture 2" descr="http://www.teratotech.com/wp-content/uploads/2015/01/android-studio-header.png"/>
          <p:cNvPicPr>
            <a:picLocks noChangeAspect="1" noChangeArrowheads="1"/>
          </p:cNvPicPr>
          <p:nvPr/>
        </p:nvPicPr>
        <p:blipFill rotWithShape="1">
          <a:blip r:embed="rId3">
            <a:extLst>
              <a:ext uri="{28A0092B-C50C-407E-A947-70E740481C1C}">
                <a14:useLocalDpi xmlns:a14="http://schemas.microsoft.com/office/drawing/2010/main" val="0"/>
              </a:ext>
            </a:extLst>
          </a:blip>
          <a:srcRect l="37796" t="11756" r="38736" b="11857"/>
          <a:stretch/>
        </p:blipFill>
        <p:spPr bwMode="auto">
          <a:xfrm>
            <a:off x="1290617" y="2217243"/>
            <a:ext cx="2222091" cy="25428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4821724" y="4697403"/>
            <a:ext cx="2548552" cy="425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dirty="0" err="1" smtClean="0"/>
              <a:t>Github</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724" y="2217243"/>
            <a:ext cx="2548552" cy="2485846"/>
          </a:xfrm>
          <a:prstGeom prst="rect">
            <a:avLst/>
          </a:prstGeom>
          <a:ln>
            <a:noFill/>
          </a:ln>
          <a:effectLst>
            <a:outerShdw blurRad="190500" algn="tl" rotWithShape="0">
              <a:srgbClr val="000000">
                <a:alpha val="70000"/>
              </a:srgbClr>
            </a:outerShdw>
          </a:effectLst>
        </p:spPr>
      </p:pic>
      <p:pic>
        <p:nvPicPr>
          <p:cNvPr id="5" name="Picture 2" descr="http://png-3.findicons.com/files/icons/2795/office_2013_hd/2000/word.png"/>
          <p:cNvPicPr>
            <a:picLocks noChangeAspect="1" noChangeArrowheads="1"/>
          </p:cNvPicPr>
          <p:nvPr/>
        </p:nvPicPr>
        <p:blipFill rotWithShape="1">
          <a:blip r:embed="rId5">
            <a:extLst>
              <a:ext uri="{28A0092B-C50C-407E-A947-70E740481C1C}">
                <a14:useLocalDpi xmlns:a14="http://schemas.microsoft.com/office/drawing/2010/main" val="0"/>
              </a:ext>
            </a:extLst>
          </a:blip>
          <a:srcRect l="3060" t="6090" r="3747" b="6524"/>
          <a:stretch/>
        </p:blipFill>
        <p:spPr bwMode="auto">
          <a:xfrm>
            <a:off x="8493748" y="2300779"/>
            <a:ext cx="2287367" cy="22564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63156" y="4661469"/>
            <a:ext cx="2548552" cy="425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Microsoft Word</a:t>
            </a:r>
            <a:endParaRPr lang="en-US" dirty="0"/>
          </a:p>
        </p:txBody>
      </p:sp>
    </p:spTree>
    <p:extLst>
      <p:ext uri="{BB962C8B-B14F-4D97-AF65-F5344CB8AC3E}">
        <p14:creationId xmlns:p14="http://schemas.microsoft.com/office/powerpoint/2010/main" val="15511649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a:xfrm>
            <a:off x="685800" y="2194560"/>
            <a:ext cx="6041155" cy="4024125"/>
          </a:xfrm>
        </p:spPr>
        <p:txBody>
          <a:bodyPr/>
          <a:lstStyle/>
          <a:p>
            <a:r>
              <a:rPr lang="en-US" dirty="0" smtClean="0"/>
              <a:t>Overall Documentation:</a:t>
            </a:r>
          </a:p>
          <a:p>
            <a:pPr lvl="1"/>
            <a:r>
              <a:rPr lang="en-US" dirty="0" smtClean="0"/>
              <a:t>Readme describing procedure for testing</a:t>
            </a:r>
          </a:p>
          <a:p>
            <a:pPr lvl="1"/>
            <a:r>
              <a:rPr lang="en-US" dirty="0" smtClean="0"/>
              <a:t>PDF with screenshots</a:t>
            </a:r>
          </a:p>
          <a:p>
            <a:r>
              <a:rPr lang="en-US" dirty="0" smtClean="0"/>
              <a:t>In-Code Documentation:</a:t>
            </a:r>
          </a:p>
          <a:p>
            <a:pPr lvl="1"/>
            <a:r>
              <a:rPr lang="en-US" dirty="0" smtClean="0"/>
              <a:t>Class-level comments</a:t>
            </a:r>
          </a:p>
          <a:p>
            <a:pPr lvl="1"/>
            <a:r>
              <a:rPr lang="en-US" dirty="0" smtClean="0"/>
              <a:t>Method Comments</a:t>
            </a:r>
          </a:p>
        </p:txBody>
      </p:sp>
      <p:pic>
        <p:nvPicPr>
          <p:cNvPr id="4" name="Picture 3"/>
          <p:cNvPicPr>
            <a:picLocks noChangeAspect="1"/>
          </p:cNvPicPr>
          <p:nvPr/>
        </p:nvPicPr>
        <p:blipFill>
          <a:blip r:embed="rId3"/>
          <a:stretch>
            <a:fillRect/>
          </a:stretch>
        </p:blipFill>
        <p:spPr>
          <a:xfrm>
            <a:off x="7047047" y="1875394"/>
            <a:ext cx="4459153" cy="298747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4411804" y="3636662"/>
            <a:ext cx="4743844" cy="322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680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196" y="2905052"/>
            <a:ext cx="1033607" cy="10478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358" y="1019344"/>
            <a:ext cx="2947834" cy="52405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0480" y="1874751"/>
            <a:ext cx="6046901" cy="340138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3103" y="1874751"/>
            <a:ext cx="6064278" cy="341115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358" y="1019344"/>
            <a:ext cx="2947834" cy="524059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9981" y="1011008"/>
            <a:ext cx="2957212" cy="525726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0481" y="1874751"/>
            <a:ext cx="6046900" cy="3401382"/>
          </a:xfrm>
          <a:prstGeom prst="rect">
            <a:avLst/>
          </a:prstGeom>
        </p:spPr>
      </p:pic>
    </p:spTree>
    <p:extLst>
      <p:ext uri="{BB962C8B-B14F-4D97-AF65-F5344CB8AC3E}">
        <p14:creationId xmlns:p14="http://schemas.microsoft.com/office/powerpoint/2010/main" val="9333525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Demo</a:t>
            </a:r>
            <a:endParaRPr lang="en-US" dirty="0"/>
          </a:p>
        </p:txBody>
      </p:sp>
      <p:sp>
        <p:nvSpPr>
          <p:cNvPr id="3" name="Subtitle 2"/>
          <p:cNvSpPr>
            <a:spLocks noGrp="1"/>
          </p:cNvSpPr>
          <p:nvPr>
            <p:ph type="subTitle" idx="1"/>
          </p:nvPr>
        </p:nvSpPr>
        <p:spPr/>
        <p:txBody>
          <a:bodyPr/>
          <a:lstStyle/>
          <a:p>
            <a:r>
              <a:rPr lang="en-US" dirty="0" smtClean="0"/>
              <a:t>Please wait a few seconds while we switch the projector to the phone…</a:t>
            </a:r>
            <a:endParaRPr lang="en-US" dirty="0"/>
          </a:p>
        </p:txBody>
      </p:sp>
    </p:spTree>
    <p:extLst>
      <p:ext uri="{BB962C8B-B14F-4D97-AF65-F5344CB8AC3E}">
        <p14:creationId xmlns:p14="http://schemas.microsoft.com/office/powerpoint/2010/main" val="18820978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Are there any questions?</a:t>
            </a:r>
            <a:endParaRPr lang="en-US" dirty="0"/>
          </a:p>
        </p:txBody>
      </p:sp>
    </p:spTree>
    <p:extLst>
      <p:ext uri="{BB962C8B-B14F-4D97-AF65-F5344CB8AC3E}">
        <p14:creationId xmlns:p14="http://schemas.microsoft.com/office/powerpoint/2010/main" val="17473876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cap="none" dirty="0" smtClean="0"/>
              <a:t>Our school </a:t>
            </a:r>
            <a:r>
              <a:rPr lang="en-US" cap="none" dirty="0"/>
              <a:t>has asked </a:t>
            </a:r>
            <a:r>
              <a:rPr lang="en-US" cap="none" dirty="0" smtClean="0"/>
              <a:t>us to </a:t>
            </a:r>
            <a:r>
              <a:rPr lang="en-US" cap="none" dirty="0"/>
              <a:t>write a mobile application announcing activities at </a:t>
            </a:r>
            <a:r>
              <a:rPr lang="en-US" cap="none" dirty="0" smtClean="0"/>
              <a:t>our school </a:t>
            </a:r>
            <a:r>
              <a:rPr lang="en-US" cap="none" dirty="0"/>
              <a:t>including dates, times, and contact information. </a:t>
            </a:r>
            <a:r>
              <a:rPr lang="en-US" cap="none" dirty="0" smtClean="0"/>
              <a:t>We were to include </a:t>
            </a:r>
            <a:r>
              <a:rPr lang="en-US" cap="none" dirty="0"/>
              <a:t>an events </a:t>
            </a:r>
            <a:r>
              <a:rPr lang="en-US" cap="none" dirty="0" smtClean="0"/>
              <a:t>list, and a banner with images.</a:t>
            </a:r>
            <a:endParaRPr lang="en-US" cap="none" dirty="0"/>
          </a:p>
        </p:txBody>
      </p:sp>
    </p:spTree>
    <p:extLst>
      <p:ext uri="{BB962C8B-B14F-4D97-AF65-F5344CB8AC3E}">
        <p14:creationId xmlns:p14="http://schemas.microsoft.com/office/powerpoint/2010/main" val="25555477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Solution</a:t>
            </a:r>
            <a:endParaRPr lang="en-US" dirty="0"/>
          </a:p>
        </p:txBody>
      </p:sp>
      <p:sp>
        <p:nvSpPr>
          <p:cNvPr id="6" name="Content Placeholder 5"/>
          <p:cNvSpPr>
            <a:spLocks noGrp="1"/>
          </p:cNvSpPr>
          <p:nvPr>
            <p:ph idx="1"/>
          </p:nvPr>
        </p:nvSpPr>
        <p:spPr/>
        <p:txBody>
          <a:bodyPr/>
          <a:lstStyle/>
          <a:p>
            <a:r>
              <a:rPr lang="en-US" dirty="0" smtClean="0"/>
              <a:t>The front page of the app has a banner of images</a:t>
            </a:r>
          </a:p>
          <a:p>
            <a:r>
              <a:rPr lang="en-US" dirty="0" smtClean="0"/>
              <a:t>The front page has a list of events</a:t>
            </a:r>
          </a:p>
          <a:p>
            <a:r>
              <a:rPr lang="en-US" dirty="0" smtClean="0"/>
              <a:t>When an event is clicked on, it is brought up in more detail</a:t>
            </a:r>
          </a:p>
          <a:p>
            <a:r>
              <a:rPr lang="en-US" dirty="0" smtClean="0"/>
              <a:t>The details view allows emailing the organizer (if available), sharing the event, and adding to calendar.</a:t>
            </a:r>
          </a:p>
        </p:txBody>
      </p:sp>
    </p:spTree>
    <p:extLst>
      <p:ext uri="{BB962C8B-B14F-4D97-AF65-F5344CB8AC3E}">
        <p14:creationId xmlns:p14="http://schemas.microsoft.com/office/powerpoint/2010/main" val="41088749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android?</a:t>
            </a:r>
            <a:endParaRPr lang="en-US" dirty="0"/>
          </a:p>
        </p:txBody>
      </p:sp>
      <p:pic>
        <p:nvPicPr>
          <p:cNvPr id="4" name="Picture 2" descr="http://www.idc.com/prodserv/smartphone-ms-img/chart-ww-smartphone-os-market-shar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25560" y="1826343"/>
            <a:ext cx="7591715" cy="4903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dn.slashgear.com/wp-content/uploads/2014/10/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38255" t="4827" r="35026" b="20884"/>
          <a:stretch/>
        </p:blipFill>
        <p:spPr bwMode="auto">
          <a:xfrm>
            <a:off x="9596211" y="2057401"/>
            <a:ext cx="2090001" cy="297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094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spTree>
    <p:extLst>
      <p:ext uri="{BB962C8B-B14F-4D97-AF65-F5344CB8AC3E}">
        <p14:creationId xmlns:p14="http://schemas.microsoft.com/office/powerpoint/2010/main" val="40312013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Interface Design</a:t>
              </a:r>
              <a:endParaRPr lang="en-US" sz="1300" b="1" kern="1200" dirty="0">
                <a:solidFill>
                  <a:schemeClr val="tx1"/>
                </a:solidFill>
              </a:endParaRPr>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13" name="Picture 12" descr="FBLA2015 - [C:\DEV\Github\2015MamkFBLAApp\FBLA2015] - [app] - ...\app\src\main\res\layout-port\activity_event_dummy.xml - Android Studio 1.1.0"/>
          <p:cNvPicPr>
            <a:picLocks noChangeAspect="1"/>
          </p:cNvPicPr>
          <p:nvPr/>
        </p:nvPicPr>
        <p:blipFill rotWithShape="1">
          <a:blip r:embed="rId3">
            <a:extLst>
              <a:ext uri="{28A0092B-C50C-407E-A947-70E740481C1C}">
                <a14:useLocalDpi xmlns:a14="http://schemas.microsoft.com/office/drawing/2010/main" val="0"/>
              </a:ext>
            </a:extLst>
          </a:blip>
          <a:srcRect r="50000" b="50185"/>
          <a:stretch/>
        </p:blipFill>
        <p:spPr>
          <a:xfrm>
            <a:off x="4078368" y="2527017"/>
            <a:ext cx="6096000" cy="3307314"/>
          </a:xfrm>
          <a:prstGeom prst="rect">
            <a:avLst/>
          </a:prstGeom>
        </p:spPr>
      </p:pic>
      <p:pic>
        <p:nvPicPr>
          <p:cNvPr id="4" name="Picture 3"/>
          <p:cNvPicPr>
            <a:picLocks noChangeAspect="1"/>
          </p:cNvPicPr>
          <p:nvPr/>
        </p:nvPicPr>
        <p:blipFill>
          <a:blip r:embed="rId4"/>
          <a:stretch>
            <a:fillRect/>
          </a:stretch>
        </p:blipFill>
        <p:spPr>
          <a:xfrm>
            <a:off x="1532117" y="2343550"/>
            <a:ext cx="2046935" cy="3963567"/>
          </a:xfrm>
          <a:prstGeom prst="rect">
            <a:avLst/>
          </a:prstGeom>
        </p:spPr>
      </p:pic>
    </p:spTree>
    <p:extLst>
      <p:ext uri="{BB962C8B-B14F-4D97-AF65-F5344CB8AC3E}">
        <p14:creationId xmlns:p14="http://schemas.microsoft.com/office/powerpoint/2010/main" val="887106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Implement Basic Functionality</a:t>
              </a:r>
              <a:endParaRPr lang="en-US" sz="1300" b="1" kern="1200" dirty="0">
                <a:solidFill>
                  <a:schemeClr val="tx1"/>
                </a:solidFill>
              </a:endParaRPr>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3" name="Picture 2"/>
          <p:cNvPicPr>
            <a:picLocks noChangeAspect="1"/>
          </p:cNvPicPr>
          <p:nvPr/>
        </p:nvPicPr>
        <p:blipFill>
          <a:blip r:embed="rId3"/>
          <a:stretch>
            <a:fillRect/>
          </a:stretch>
        </p:blipFill>
        <p:spPr>
          <a:xfrm>
            <a:off x="3159527" y="2329827"/>
            <a:ext cx="5310282" cy="4528173"/>
          </a:xfrm>
          <a:prstGeom prst="rect">
            <a:avLst/>
          </a:prstGeom>
        </p:spPr>
      </p:pic>
    </p:spTree>
    <p:extLst>
      <p:ext uri="{BB962C8B-B14F-4D97-AF65-F5344CB8AC3E}">
        <p14:creationId xmlns:p14="http://schemas.microsoft.com/office/powerpoint/2010/main" val="415230700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Debug</a:t>
              </a:r>
              <a:endParaRPr lang="en-US" sz="1300" b="1" kern="1200" dirty="0">
                <a:solidFill>
                  <a:schemeClr val="tx1"/>
                </a:solidFill>
              </a:endParaRPr>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Expand Functionality</a:t>
              </a:r>
              <a:endParaRPr lang="en-US" sz="1300" b="1" kern="1200" dirty="0"/>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4" name="Picture 3" descr="FBLA2015 - [C:\DEV\Github\2015MamkFBLAApp\FBLA2015] - [app] - ...\app\src\main\java\com\aakportfolio\www\fbla2015\MainActivity.java - Android Studio 1.1.0"/>
          <p:cNvPicPr>
            <a:picLocks noChangeAspect="1"/>
          </p:cNvPicPr>
          <p:nvPr/>
        </p:nvPicPr>
        <p:blipFill rotWithShape="1">
          <a:blip r:embed="rId3">
            <a:extLst>
              <a:ext uri="{28A0092B-C50C-407E-A947-70E740481C1C}">
                <a14:useLocalDpi xmlns:a14="http://schemas.microsoft.com/office/drawing/2010/main" val="0"/>
              </a:ext>
            </a:extLst>
          </a:blip>
          <a:srcRect r="50047" b="50195"/>
          <a:stretch/>
        </p:blipFill>
        <p:spPr>
          <a:xfrm>
            <a:off x="1805796" y="2247452"/>
            <a:ext cx="7792528" cy="4230906"/>
          </a:xfrm>
          <a:prstGeom prst="rect">
            <a:avLst/>
          </a:prstGeom>
        </p:spPr>
      </p:pic>
    </p:spTree>
    <p:extLst>
      <p:ext uri="{BB962C8B-B14F-4D97-AF65-F5344CB8AC3E}">
        <p14:creationId xmlns:p14="http://schemas.microsoft.com/office/powerpoint/2010/main" val="343693785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6672"/>
            <a:ext cx="8610600" cy="1293028"/>
          </a:xfrm>
        </p:spPr>
        <p:txBody>
          <a:bodyPr/>
          <a:lstStyle/>
          <a:p>
            <a:r>
              <a:rPr lang="en-US" dirty="0" smtClean="0"/>
              <a:t>Design Process</a:t>
            </a:r>
            <a:endParaRPr lang="en-US" dirty="0"/>
          </a:p>
        </p:txBody>
      </p:sp>
      <p:grpSp>
        <p:nvGrpSpPr>
          <p:cNvPr id="5" name="Group 4"/>
          <p:cNvGrpSpPr/>
          <p:nvPr/>
        </p:nvGrpSpPr>
        <p:grpSpPr>
          <a:xfrm>
            <a:off x="434546" y="1491099"/>
            <a:ext cx="10933440" cy="766187"/>
            <a:chOff x="687406" y="2212694"/>
            <a:chExt cx="10933440" cy="766187"/>
          </a:xfrm>
        </p:grpSpPr>
        <p:sp>
          <p:nvSpPr>
            <p:cNvPr id="6" name="Freeform 5"/>
            <p:cNvSpPr/>
            <p:nvPr/>
          </p:nvSpPr>
          <p:spPr>
            <a:xfrm>
              <a:off x="68740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0 w 1890884"/>
                <a:gd name="connsiteY5"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0884" h="756353">
                  <a:moveTo>
                    <a:pt x="0" y="0"/>
                  </a:moveTo>
                  <a:lnTo>
                    <a:pt x="1512708" y="0"/>
                  </a:lnTo>
                  <a:lnTo>
                    <a:pt x="1890884" y="378177"/>
                  </a:lnTo>
                  <a:lnTo>
                    <a:pt x="1512708" y="756353"/>
                  </a:lnTo>
                  <a:lnTo>
                    <a:pt x="0" y="756353"/>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69342" tIns="34671" rIns="206424" bIns="34671" numCol="1" spcCol="1270" anchor="ctr" anchorCtr="0">
              <a:noAutofit/>
            </a:bodyPr>
            <a:lstStyle/>
            <a:p>
              <a:pPr lvl="0" algn="ctr" defTabSz="577850">
                <a:lnSpc>
                  <a:spcPct val="90000"/>
                </a:lnSpc>
                <a:spcBef>
                  <a:spcPct val="0"/>
                </a:spcBef>
                <a:spcAft>
                  <a:spcPct val="35000"/>
                </a:spcAft>
              </a:pPr>
              <a:r>
                <a:rPr lang="en-US" sz="1300" b="1" kern="1200" dirty="0" smtClean="0"/>
                <a:t>Interface Design</a:t>
              </a:r>
              <a:endParaRPr lang="en-US" sz="1300" b="1" kern="1200" dirty="0"/>
            </a:p>
          </p:txBody>
        </p:sp>
        <p:sp>
          <p:nvSpPr>
            <p:cNvPr id="7" name="Freeform 6"/>
            <p:cNvSpPr/>
            <p:nvPr/>
          </p:nvSpPr>
          <p:spPr>
            <a:xfrm>
              <a:off x="2200114"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Implement Basic Functionality</a:t>
              </a:r>
              <a:endParaRPr lang="en-US" sz="1300" b="1" kern="1200" dirty="0"/>
            </a:p>
          </p:txBody>
        </p:sp>
        <p:sp>
          <p:nvSpPr>
            <p:cNvPr id="8" name="Freeform 7"/>
            <p:cNvSpPr/>
            <p:nvPr/>
          </p:nvSpPr>
          <p:spPr>
            <a:xfrm>
              <a:off x="3712821"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9" name="Freeform 8"/>
            <p:cNvSpPr/>
            <p:nvPr/>
          </p:nvSpPr>
          <p:spPr>
            <a:xfrm>
              <a:off x="5225528"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Expand Functionality</a:t>
              </a:r>
              <a:endParaRPr lang="en-US" sz="1300" b="1" kern="1200" dirty="0">
                <a:solidFill>
                  <a:schemeClr val="tx1"/>
                </a:solidFill>
              </a:endParaRPr>
            </a:p>
          </p:txBody>
        </p:sp>
        <p:sp>
          <p:nvSpPr>
            <p:cNvPr id="10" name="Freeform 9"/>
            <p:cNvSpPr/>
            <p:nvPr/>
          </p:nvSpPr>
          <p:spPr>
            <a:xfrm>
              <a:off x="6738236"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Debug</a:t>
              </a:r>
              <a:endParaRPr lang="en-US" sz="1300" b="1" kern="1200" dirty="0"/>
            </a:p>
          </p:txBody>
        </p:sp>
        <p:sp>
          <p:nvSpPr>
            <p:cNvPr id="11" name="Freeform 10"/>
            <p:cNvSpPr/>
            <p:nvPr/>
          </p:nvSpPr>
          <p:spPr>
            <a:xfrm>
              <a:off x="8250943" y="2212694"/>
              <a:ext cx="1890884" cy="756353"/>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0884" h="756353">
                  <a:moveTo>
                    <a:pt x="0" y="0"/>
                  </a:moveTo>
                  <a:lnTo>
                    <a:pt x="1512708" y="0"/>
                  </a:lnTo>
                  <a:lnTo>
                    <a:pt x="1890884" y="378177"/>
                  </a:lnTo>
                  <a:lnTo>
                    <a:pt x="1512708" y="756353"/>
                  </a:ln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Testing</a:t>
              </a:r>
              <a:endParaRPr lang="en-US" sz="1300" b="1" kern="1200" dirty="0"/>
            </a:p>
          </p:txBody>
        </p:sp>
        <p:sp>
          <p:nvSpPr>
            <p:cNvPr id="12" name="Freeform 11"/>
            <p:cNvSpPr/>
            <p:nvPr/>
          </p:nvSpPr>
          <p:spPr>
            <a:xfrm>
              <a:off x="9720179" y="2212694"/>
              <a:ext cx="1900667" cy="766187"/>
            </a:xfrm>
            <a:custGeom>
              <a:avLst/>
              <a:gdLst>
                <a:gd name="connsiteX0" fmla="*/ 0 w 1890884"/>
                <a:gd name="connsiteY0" fmla="*/ 0 h 756353"/>
                <a:gd name="connsiteX1" fmla="*/ 1512708 w 1890884"/>
                <a:gd name="connsiteY1" fmla="*/ 0 h 756353"/>
                <a:gd name="connsiteX2" fmla="*/ 1890884 w 1890884"/>
                <a:gd name="connsiteY2" fmla="*/ 378177 h 756353"/>
                <a:gd name="connsiteX3" fmla="*/ 1512708 w 1890884"/>
                <a:gd name="connsiteY3" fmla="*/ 756353 h 756353"/>
                <a:gd name="connsiteX4" fmla="*/ 0 w 1890884"/>
                <a:gd name="connsiteY4" fmla="*/ 756353 h 756353"/>
                <a:gd name="connsiteX5" fmla="*/ 378177 w 1890884"/>
                <a:gd name="connsiteY5" fmla="*/ 378177 h 756353"/>
                <a:gd name="connsiteX6" fmla="*/ 0 w 1890884"/>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512708 w 1896166"/>
                <a:gd name="connsiteY3" fmla="*/ 756353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76018"/>
                <a:gd name="connsiteX1" fmla="*/ 1896166 w 1896166"/>
                <a:gd name="connsiteY1" fmla="*/ 0 h 776018"/>
                <a:gd name="connsiteX2" fmla="*/ 1890884 w 1896166"/>
                <a:gd name="connsiteY2" fmla="*/ 378177 h 776018"/>
                <a:gd name="connsiteX3" fmla="*/ 1896166 w 1896166"/>
                <a:gd name="connsiteY3" fmla="*/ 776018 h 776018"/>
                <a:gd name="connsiteX4" fmla="*/ 0 w 1896166"/>
                <a:gd name="connsiteY4" fmla="*/ 756353 h 776018"/>
                <a:gd name="connsiteX5" fmla="*/ 378177 w 1896166"/>
                <a:gd name="connsiteY5" fmla="*/ 378177 h 776018"/>
                <a:gd name="connsiteX6" fmla="*/ 0 w 1896166"/>
                <a:gd name="connsiteY6" fmla="*/ 0 h 776018"/>
                <a:gd name="connsiteX0" fmla="*/ 0 w 1896166"/>
                <a:gd name="connsiteY0" fmla="*/ 0 h 756353"/>
                <a:gd name="connsiteX1" fmla="*/ 1896166 w 1896166"/>
                <a:gd name="connsiteY1" fmla="*/ 0 h 756353"/>
                <a:gd name="connsiteX2" fmla="*/ 1890884 w 1896166"/>
                <a:gd name="connsiteY2" fmla="*/ 378177 h 756353"/>
                <a:gd name="connsiteX3" fmla="*/ 1837172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90884 w 1896166"/>
                <a:gd name="connsiteY2" fmla="*/ 37817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600832 w 1896166"/>
                <a:gd name="connsiteY2" fmla="*/ 402757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6166"/>
                <a:gd name="connsiteY0" fmla="*/ 0 h 756353"/>
                <a:gd name="connsiteX1" fmla="*/ 1896166 w 1896166"/>
                <a:gd name="connsiteY1" fmla="*/ 0 h 756353"/>
                <a:gd name="connsiteX2" fmla="*/ 1856470 w 1896166"/>
                <a:gd name="connsiteY2" fmla="*/ 412589 h 756353"/>
                <a:gd name="connsiteX3" fmla="*/ 1886333 w 1896166"/>
                <a:gd name="connsiteY3" fmla="*/ 751438 h 756353"/>
                <a:gd name="connsiteX4" fmla="*/ 0 w 1896166"/>
                <a:gd name="connsiteY4" fmla="*/ 756353 h 756353"/>
                <a:gd name="connsiteX5" fmla="*/ 378177 w 1896166"/>
                <a:gd name="connsiteY5" fmla="*/ 378177 h 756353"/>
                <a:gd name="connsiteX6" fmla="*/ 0 w 1896166"/>
                <a:gd name="connsiteY6" fmla="*/ 0 h 756353"/>
                <a:gd name="connsiteX0" fmla="*/ 0 w 1898943"/>
                <a:gd name="connsiteY0" fmla="*/ 0 h 756353"/>
                <a:gd name="connsiteX1" fmla="*/ 1896166 w 1898943"/>
                <a:gd name="connsiteY1" fmla="*/ 0 h 756353"/>
                <a:gd name="connsiteX2" fmla="*/ 1856470 w 1898943"/>
                <a:gd name="connsiteY2" fmla="*/ 412589 h 756353"/>
                <a:gd name="connsiteX3" fmla="*/ 1886333 w 1898943"/>
                <a:gd name="connsiteY3" fmla="*/ 751438 h 756353"/>
                <a:gd name="connsiteX4" fmla="*/ 0 w 1898943"/>
                <a:gd name="connsiteY4" fmla="*/ 756353 h 756353"/>
                <a:gd name="connsiteX5" fmla="*/ 378177 w 1898943"/>
                <a:gd name="connsiteY5" fmla="*/ 378177 h 756353"/>
                <a:gd name="connsiteX6" fmla="*/ 0 w 1898943"/>
                <a:gd name="connsiteY6" fmla="*/ 0 h 756353"/>
                <a:gd name="connsiteX0" fmla="*/ 0 w 1922507"/>
                <a:gd name="connsiteY0" fmla="*/ 0 h 756353"/>
                <a:gd name="connsiteX1" fmla="*/ 1896166 w 1922507"/>
                <a:gd name="connsiteY1" fmla="*/ 0 h 756353"/>
                <a:gd name="connsiteX2" fmla="*/ 1895799 w 1922507"/>
                <a:gd name="connsiteY2" fmla="*/ 402757 h 756353"/>
                <a:gd name="connsiteX3" fmla="*/ 1886333 w 1922507"/>
                <a:gd name="connsiteY3" fmla="*/ 751438 h 756353"/>
                <a:gd name="connsiteX4" fmla="*/ 0 w 1922507"/>
                <a:gd name="connsiteY4" fmla="*/ 756353 h 756353"/>
                <a:gd name="connsiteX5" fmla="*/ 378177 w 1922507"/>
                <a:gd name="connsiteY5" fmla="*/ 378177 h 756353"/>
                <a:gd name="connsiteX6" fmla="*/ 0 w 1922507"/>
                <a:gd name="connsiteY6" fmla="*/ 0 h 756353"/>
                <a:gd name="connsiteX0" fmla="*/ 0 w 1903111"/>
                <a:gd name="connsiteY0" fmla="*/ 0 h 756353"/>
                <a:gd name="connsiteX1" fmla="*/ 1896166 w 1903111"/>
                <a:gd name="connsiteY1" fmla="*/ 0 h 756353"/>
                <a:gd name="connsiteX2" fmla="*/ 1895799 w 1903111"/>
                <a:gd name="connsiteY2" fmla="*/ 402757 h 756353"/>
                <a:gd name="connsiteX3" fmla="*/ 1886333 w 1903111"/>
                <a:gd name="connsiteY3" fmla="*/ 751438 h 756353"/>
                <a:gd name="connsiteX4" fmla="*/ 0 w 1903111"/>
                <a:gd name="connsiteY4" fmla="*/ 756353 h 756353"/>
                <a:gd name="connsiteX5" fmla="*/ 378177 w 1903111"/>
                <a:gd name="connsiteY5" fmla="*/ 378177 h 756353"/>
                <a:gd name="connsiteX6" fmla="*/ 0 w 1903111"/>
                <a:gd name="connsiteY6" fmla="*/ 0 h 756353"/>
                <a:gd name="connsiteX0" fmla="*/ 0 w 1900667"/>
                <a:gd name="connsiteY0" fmla="*/ 0 h 756353"/>
                <a:gd name="connsiteX1" fmla="*/ 1896166 w 1900667"/>
                <a:gd name="connsiteY1" fmla="*/ 0 h 756353"/>
                <a:gd name="connsiteX2" fmla="*/ 1895799 w 1900667"/>
                <a:gd name="connsiteY2" fmla="*/ 402757 h 756353"/>
                <a:gd name="connsiteX3" fmla="*/ 1886333 w 1900667"/>
                <a:gd name="connsiteY3" fmla="*/ 751438 h 756353"/>
                <a:gd name="connsiteX4" fmla="*/ 0 w 1900667"/>
                <a:gd name="connsiteY4" fmla="*/ 756353 h 756353"/>
                <a:gd name="connsiteX5" fmla="*/ 378177 w 1900667"/>
                <a:gd name="connsiteY5" fmla="*/ 378177 h 756353"/>
                <a:gd name="connsiteX6" fmla="*/ 0 w 1900667"/>
                <a:gd name="connsiteY6" fmla="*/ 0 h 756353"/>
                <a:gd name="connsiteX0" fmla="*/ 0 w 1901082"/>
                <a:gd name="connsiteY0" fmla="*/ 0 h 766187"/>
                <a:gd name="connsiteX1" fmla="*/ 1896166 w 1901082"/>
                <a:gd name="connsiteY1" fmla="*/ 0 h 766187"/>
                <a:gd name="connsiteX2" fmla="*/ 1895799 w 1901082"/>
                <a:gd name="connsiteY2" fmla="*/ 402757 h 766187"/>
                <a:gd name="connsiteX3" fmla="*/ 1901082 w 1901082"/>
                <a:gd name="connsiteY3" fmla="*/ 766187 h 766187"/>
                <a:gd name="connsiteX4" fmla="*/ 0 w 1901082"/>
                <a:gd name="connsiteY4" fmla="*/ 756353 h 766187"/>
                <a:gd name="connsiteX5" fmla="*/ 378177 w 1901082"/>
                <a:gd name="connsiteY5" fmla="*/ 378177 h 766187"/>
                <a:gd name="connsiteX6" fmla="*/ 0 w 1901082"/>
                <a:gd name="connsiteY6" fmla="*/ 0 h 766187"/>
                <a:gd name="connsiteX0" fmla="*/ 0 w 1900667"/>
                <a:gd name="connsiteY0" fmla="*/ 0 h 766187"/>
                <a:gd name="connsiteX1" fmla="*/ 1896166 w 1900667"/>
                <a:gd name="connsiteY1" fmla="*/ 0 h 766187"/>
                <a:gd name="connsiteX2" fmla="*/ 1895799 w 1900667"/>
                <a:gd name="connsiteY2" fmla="*/ 402757 h 766187"/>
                <a:gd name="connsiteX3" fmla="*/ 1886334 w 1900667"/>
                <a:gd name="connsiteY3" fmla="*/ 766187 h 766187"/>
                <a:gd name="connsiteX4" fmla="*/ 0 w 1900667"/>
                <a:gd name="connsiteY4" fmla="*/ 756353 h 766187"/>
                <a:gd name="connsiteX5" fmla="*/ 378177 w 1900667"/>
                <a:gd name="connsiteY5" fmla="*/ 378177 h 766187"/>
                <a:gd name="connsiteX6" fmla="*/ 0 w 1900667"/>
                <a:gd name="connsiteY6" fmla="*/ 0 h 76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667" h="766187">
                  <a:moveTo>
                    <a:pt x="0" y="0"/>
                  </a:moveTo>
                  <a:lnTo>
                    <a:pt x="1896166" y="0"/>
                  </a:lnTo>
                  <a:cubicBezTo>
                    <a:pt x="1894405" y="126059"/>
                    <a:pt x="1907393" y="301278"/>
                    <a:pt x="1895799" y="402757"/>
                  </a:cubicBezTo>
                  <a:cubicBezTo>
                    <a:pt x="1887728" y="697603"/>
                    <a:pt x="1884573" y="633573"/>
                    <a:pt x="1886334" y="766187"/>
                  </a:cubicBezTo>
                  <a:lnTo>
                    <a:pt x="0" y="756353"/>
                  </a:lnTo>
                  <a:lnTo>
                    <a:pt x="378177" y="37817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0184" tIns="34671" rIns="395512" bIns="34671" numCol="1" spcCol="1270" anchor="ctr" anchorCtr="0">
              <a:noAutofit/>
            </a:bodyPr>
            <a:lstStyle/>
            <a:p>
              <a:pPr lvl="0" algn="ctr" defTabSz="577850">
                <a:lnSpc>
                  <a:spcPct val="90000"/>
                </a:lnSpc>
                <a:spcBef>
                  <a:spcPct val="0"/>
                </a:spcBef>
                <a:spcAft>
                  <a:spcPct val="35000"/>
                </a:spcAft>
              </a:pPr>
              <a:r>
                <a:rPr lang="en-US" sz="1300" b="1" kern="1200" dirty="0" smtClean="0"/>
                <a:t>Release</a:t>
              </a:r>
              <a:endParaRPr lang="en-US" sz="1300" b="1" kern="1200" dirty="0"/>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2413" t="2431" r="207" b="63774"/>
          <a:stretch/>
        </p:blipFill>
        <p:spPr>
          <a:xfrm>
            <a:off x="1218681" y="2996241"/>
            <a:ext cx="2213497" cy="231763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735" y="2467156"/>
            <a:ext cx="2363099" cy="4201064"/>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23815"/>
          <a:stretch/>
        </p:blipFill>
        <p:spPr>
          <a:xfrm>
            <a:off x="7013221" y="2685692"/>
            <a:ext cx="2940457" cy="3982528"/>
          </a:xfrm>
          <a:prstGeom prst="rect">
            <a:avLst/>
          </a:prstGeom>
        </p:spPr>
      </p:pic>
    </p:spTree>
    <p:extLst>
      <p:ext uri="{BB962C8B-B14F-4D97-AF65-F5344CB8AC3E}">
        <p14:creationId xmlns:p14="http://schemas.microsoft.com/office/powerpoint/2010/main" val="4206989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TC104033937[[fn=Vapor Trail]]</Template>
  <TotalTime>2489</TotalTime>
  <Words>816</Words>
  <Application>Microsoft Office PowerPoint</Application>
  <PresentationFormat>Widescreen</PresentationFormat>
  <Paragraphs>143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Vapor Trail</vt:lpstr>
      <vt:lpstr>Mobile Application Development</vt:lpstr>
      <vt:lpstr>Our school has asked us to write a mobile application announcing activities at our school including dates, times, and contact information. We were to include an events list, and a banner with images.</vt:lpstr>
      <vt:lpstr>Our Solution</vt:lpstr>
      <vt:lpstr>Why android?</vt:lpstr>
      <vt:lpstr>Design Process</vt:lpstr>
      <vt:lpstr>Design Process</vt:lpstr>
      <vt:lpstr>Design Process</vt:lpstr>
      <vt:lpstr>Design Process</vt:lpstr>
      <vt:lpstr>Design Process</vt:lpstr>
      <vt:lpstr>Design Process</vt:lpstr>
      <vt:lpstr>Design Process</vt:lpstr>
      <vt:lpstr>Design Process</vt:lpstr>
      <vt:lpstr>Tools Used</vt:lpstr>
      <vt:lpstr>Documentation</vt:lpstr>
      <vt:lpstr>Screenshots</vt:lpstr>
      <vt:lpstr>Live Demo</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Katz</dc:creator>
  <cp:lastModifiedBy>Andrew Katz</cp:lastModifiedBy>
  <cp:revision>125</cp:revision>
  <dcterms:created xsi:type="dcterms:W3CDTF">2013-07-15T20:26:09Z</dcterms:created>
  <dcterms:modified xsi:type="dcterms:W3CDTF">2015-04-13T16:07:44Z</dcterms:modified>
</cp:coreProperties>
</file>